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19"/>
    <p:restoredTop sz="94674"/>
  </p:normalViewPr>
  <p:slideViewPr>
    <p:cSldViewPr snapToGrid="0" snapToObjects="1">
      <p:cViewPr varScale="1">
        <p:scale>
          <a:sx n="59" d="100"/>
          <a:sy n="59" d="100"/>
        </p:scale>
        <p:origin x="111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5E246-0E80-4DD5-9725-D42964F29799}" type="datetimeFigureOut">
              <a:rPr lang="en-US" smtClean="0"/>
              <a:t>11/20/2020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6DA8E-C863-49D3-9FF2-59AB922FE1F7}" type="slidenum">
              <a:rPr lang="en-US" smtClean="0"/>
              <a:t>‹#›</a:t>
            </a:fld>
            <a:endParaRPr lang="en-US"/>
          </a:p>
        </p:txBody>
      </p:sp>
    </p:spTree>
    <p:extLst>
      <p:ext uri="{BB962C8B-B14F-4D97-AF65-F5344CB8AC3E}">
        <p14:creationId xmlns:p14="http://schemas.microsoft.com/office/powerpoint/2010/main" val="1416638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CC7B5CB3-F6A7-BC47-8CB9-F0ABF2A1689F}" type="slidenum">
              <a:rPr lang="en-US" smtClean="0"/>
              <a:t>‹#›</a:t>
            </a:fld>
            <a:endParaRPr lang="en-US"/>
          </a:p>
        </p:txBody>
      </p:sp>
    </p:spTree>
    <p:extLst>
      <p:ext uri="{BB962C8B-B14F-4D97-AF65-F5344CB8AC3E}">
        <p14:creationId xmlns:p14="http://schemas.microsoft.com/office/powerpoint/2010/main" val="192161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9non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CC7B5CB3-F6A7-BC47-8CB9-F0ABF2A1689F}" type="slidenum">
              <a:rPr lang="en-US" smtClean="0"/>
              <a:t>‹#›</a:t>
            </a:fld>
            <a:endParaRPr lang="en-US"/>
          </a:p>
        </p:txBody>
      </p:sp>
    </p:spTree>
    <p:extLst>
      <p:ext uri="{BB962C8B-B14F-4D97-AF65-F5344CB8AC3E}">
        <p14:creationId xmlns:p14="http://schemas.microsoft.com/office/powerpoint/2010/main" val="1364476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0nontit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963827"/>
            <a:ext cx="2628900" cy="494270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963827"/>
            <a:ext cx="7734300" cy="49427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CC7B5CB3-F6A7-BC47-8CB9-F0ABF2A1689F}" type="slidenum">
              <a:rPr lang="en-US" smtClean="0"/>
              <a:t>‹#›</a:t>
            </a:fld>
            <a:endParaRPr lang="en-US"/>
          </a:p>
        </p:txBody>
      </p:sp>
    </p:spTree>
    <p:extLst>
      <p:ext uri="{BB962C8B-B14F-4D97-AF65-F5344CB8AC3E}">
        <p14:creationId xmlns:p14="http://schemas.microsoft.com/office/powerpoint/2010/main" val="1921346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nontitl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7B5CB3-F6A7-BC47-8CB9-F0ABF2A1689F}" type="slidenum">
              <a:rPr lang="en-US" smtClean="0"/>
              <a:t>‹#›</a:t>
            </a:fld>
            <a:endParaRPr lang="en-US"/>
          </a:p>
        </p:txBody>
      </p:sp>
    </p:spTree>
    <p:extLst>
      <p:ext uri="{BB962C8B-B14F-4D97-AF65-F5344CB8AC3E}">
        <p14:creationId xmlns:p14="http://schemas.microsoft.com/office/powerpoint/2010/main" val="848051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2non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CC7B5CB3-F6A7-BC47-8CB9-F0ABF2A1689F}" type="slidenum">
              <a:rPr lang="en-US" smtClean="0"/>
              <a:t>‹#›</a:t>
            </a:fld>
            <a:endParaRPr lang="en-US"/>
          </a:p>
        </p:txBody>
      </p:sp>
    </p:spTree>
    <p:extLst>
      <p:ext uri="{BB962C8B-B14F-4D97-AF65-F5344CB8AC3E}">
        <p14:creationId xmlns:p14="http://schemas.microsoft.com/office/powerpoint/2010/main" val="9830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non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CC7B5CB3-F6A7-BC47-8CB9-F0ABF2A1689F}" type="slidenum">
              <a:rPr lang="en-US" smtClean="0"/>
              <a:t>‹#›</a:t>
            </a:fld>
            <a:endParaRPr lang="en-US"/>
          </a:p>
        </p:txBody>
      </p:sp>
    </p:spTree>
    <p:extLst>
      <p:ext uri="{BB962C8B-B14F-4D97-AF65-F5344CB8AC3E}">
        <p14:creationId xmlns:p14="http://schemas.microsoft.com/office/powerpoint/2010/main" val="644251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4nontitle">
    <p:spTree>
      <p:nvGrpSpPr>
        <p:cNvPr id="1" name=""/>
        <p:cNvGrpSpPr/>
        <p:nvPr/>
      </p:nvGrpSpPr>
      <p:grpSpPr>
        <a:xfrm>
          <a:off x="0" y="0"/>
          <a:ext cx="0" cy="0"/>
          <a:chOff x="0" y="0"/>
          <a:chExt cx="0" cy="0"/>
        </a:xfrm>
      </p:grpSpPr>
      <p:sp>
        <p:nvSpPr>
          <p:cNvPr id="2" name="Title 1"/>
          <p:cNvSpPr>
            <a:spLocks noGrp="1"/>
          </p:cNvSpPr>
          <p:nvPr>
            <p:ph type="title"/>
          </p:nvPr>
        </p:nvSpPr>
        <p:spPr>
          <a:xfrm>
            <a:off x="831850" y="1092316"/>
            <a:ext cx="10515600" cy="2357634"/>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3656962"/>
            <a:ext cx="10515600" cy="216306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CC7B5CB3-F6A7-BC47-8CB9-F0ABF2A1689F}" type="slidenum">
              <a:rPr lang="en-US" smtClean="0"/>
              <a:t>‹#›</a:t>
            </a:fld>
            <a:endParaRPr lang="en-US"/>
          </a:p>
        </p:txBody>
      </p:sp>
    </p:spTree>
    <p:extLst>
      <p:ext uri="{BB962C8B-B14F-4D97-AF65-F5344CB8AC3E}">
        <p14:creationId xmlns:p14="http://schemas.microsoft.com/office/powerpoint/2010/main" val="32217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5non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0314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0314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CC7B5CB3-F6A7-BC47-8CB9-F0ABF2A1689F}" type="slidenum">
              <a:rPr lang="en-US" smtClean="0"/>
              <a:t>‹#›</a:t>
            </a:fld>
            <a:endParaRPr lang="en-US"/>
          </a:p>
        </p:txBody>
      </p:sp>
    </p:spTree>
    <p:extLst>
      <p:ext uri="{BB962C8B-B14F-4D97-AF65-F5344CB8AC3E}">
        <p14:creationId xmlns:p14="http://schemas.microsoft.com/office/powerpoint/2010/main" val="1023035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6nontitl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CC7B5CB3-F6A7-BC47-8CB9-F0ABF2A1689F}" type="slidenum">
              <a:rPr lang="en-US" smtClean="0"/>
              <a:t>‹#›</a:t>
            </a:fld>
            <a:endParaRPr lang="en-US"/>
          </a:p>
        </p:txBody>
      </p:sp>
    </p:spTree>
    <p:extLst>
      <p:ext uri="{BB962C8B-B14F-4D97-AF65-F5344CB8AC3E}">
        <p14:creationId xmlns:p14="http://schemas.microsoft.com/office/powerpoint/2010/main" val="140372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7nontitl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CC7B5CB3-F6A7-BC47-8CB9-F0ABF2A1689F}" type="slidenum">
              <a:rPr lang="en-US" smtClean="0"/>
              <a:t>‹#›</a:t>
            </a:fld>
            <a:endParaRPr lang="en-US"/>
          </a:p>
        </p:txBody>
      </p:sp>
    </p:spTree>
    <p:extLst>
      <p:ext uri="{BB962C8B-B14F-4D97-AF65-F5344CB8AC3E}">
        <p14:creationId xmlns:p14="http://schemas.microsoft.com/office/powerpoint/2010/main" val="35481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8nontitle">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4"/>
            <a:ext cx="3932237" cy="1069975"/>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CC7B5CB3-F6A7-BC47-8CB9-F0ABF2A1689F}" type="slidenum">
              <a:rPr lang="en-US" smtClean="0"/>
              <a:t>‹#›</a:t>
            </a:fld>
            <a:endParaRPr lang="en-US"/>
          </a:p>
        </p:txBody>
      </p:sp>
    </p:spTree>
    <p:extLst>
      <p:ext uri="{BB962C8B-B14F-4D97-AF65-F5344CB8AC3E}">
        <p14:creationId xmlns:p14="http://schemas.microsoft.com/office/powerpoint/2010/main" val="194236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000897"/>
            <a:ext cx="10515600" cy="77847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99767"/>
            <a:ext cx="10515600" cy="39820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0954201" y="6204142"/>
            <a:ext cx="502508"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C7B5CB3-F6A7-BC47-8CB9-F0ABF2A1689F}" type="slidenum">
              <a:rPr lang="en-US" smtClean="0"/>
              <a:pPr/>
              <a:t>‹#›</a:t>
            </a:fld>
            <a:endParaRPr lang="en-US" dirty="0"/>
          </a:p>
        </p:txBody>
      </p:sp>
    </p:spTree>
    <p:extLst>
      <p:ext uri="{BB962C8B-B14F-4D97-AF65-F5344CB8AC3E}">
        <p14:creationId xmlns:p14="http://schemas.microsoft.com/office/powerpoint/2010/main" val="1051559740"/>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4" r:id="rId3"/>
    <p:sldLayoutId id="2147483650" r:id="rId4"/>
    <p:sldLayoutId id="2147483651" r:id="rId5"/>
    <p:sldLayoutId id="2147483652" r:id="rId6"/>
    <p:sldLayoutId id="2147483653"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FWS@untdallas.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122363"/>
            <a:ext cx="9440487" cy="2387600"/>
          </a:xfrm>
        </p:spPr>
        <p:txBody>
          <a:bodyPr/>
          <a:lstStyle/>
          <a:p>
            <a:r>
              <a:rPr lang="en-US" b="1" dirty="0" smtClean="0">
                <a:latin typeface="Adobe Ming Std L" panose="02020300000000000000" pitchFamily="18" charset="-128"/>
                <a:ea typeface="Adobe Ming Std L" panose="02020300000000000000" pitchFamily="18" charset="-128"/>
              </a:rPr>
              <a:t>Federal Work-Study Program at UNT Dallas</a:t>
            </a:r>
            <a:endParaRPr lang="en-US" b="1" dirty="0">
              <a:latin typeface="Adobe Ming Std L" panose="02020300000000000000" pitchFamily="18" charset="-128"/>
              <a:ea typeface="Adobe Ming Std L" panose="02020300000000000000" pitchFamily="18" charset="-128"/>
            </a:endParaRPr>
          </a:p>
        </p:txBody>
      </p:sp>
      <p:sp>
        <p:nvSpPr>
          <p:cNvPr id="3" name="Subtitle 2"/>
          <p:cNvSpPr>
            <a:spLocks noGrp="1"/>
          </p:cNvSpPr>
          <p:nvPr>
            <p:ph type="subTitle" idx="1"/>
          </p:nvPr>
        </p:nvSpPr>
        <p:spPr>
          <a:xfrm>
            <a:off x="1523999" y="3992736"/>
            <a:ext cx="9144000" cy="1655762"/>
          </a:xfrm>
        </p:spPr>
        <p:txBody>
          <a:bodyPr/>
          <a:lstStyle/>
          <a:p>
            <a:r>
              <a:rPr lang="en-US" dirty="0" smtClean="0">
                <a:latin typeface="Bahnschrift Light Condensed" panose="020B0502040204020203" pitchFamily="34" charset="0"/>
              </a:rPr>
              <a:t>JoAnn Chapin</a:t>
            </a:r>
          </a:p>
          <a:p>
            <a:r>
              <a:rPr lang="en-US" dirty="0" smtClean="0">
                <a:latin typeface="Bahnschrift Light Condensed" panose="020B0502040204020203" pitchFamily="34" charset="0"/>
              </a:rPr>
              <a:t>Student Solutions Coordinator and FWS Administrator</a:t>
            </a:r>
            <a:endParaRPr lang="en-US" dirty="0">
              <a:latin typeface="Bahnschrift Light Condensed" panose="020B0502040204020203" pitchFamily="34" charset="0"/>
            </a:endParaRPr>
          </a:p>
        </p:txBody>
      </p:sp>
    </p:spTree>
    <p:extLst>
      <p:ext uri="{BB962C8B-B14F-4D97-AF65-F5344CB8AC3E}">
        <p14:creationId xmlns:p14="http://schemas.microsoft.com/office/powerpoint/2010/main" val="351159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C7B5CB3-F6A7-BC47-8CB9-F0ABF2A1689F}" type="slidenum">
              <a:rPr lang="en-US" smtClean="0"/>
              <a:t>2</a:t>
            </a:fld>
            <a:endParaRPr lang="en-US"/>
          </a:p>
        </p:txBody>
      </p:sp>
      <p:sp>
        <p:nvSpPr>
          <p:cNvPr id="3" name="TextBox 2"/>
          <p:cNvSpPr txBox="1"/>
          <p:nvPr/>
        </p:nvSpPr>
        <p:spPr>
          <a:xfrm>
            <a:off x="463641" y="1604356"/>
            <a:ext cx="10741814" cy="461665"/>
          </a:xfrm>
          <a:prstGeom prst="rect">
            <a:avLst/>
          </a:prstGeom>
          <a:noFill/>
        </p:spPr>
        <p:txBody>
          <a:bodyPr wrap="square" rtlCol="0">
            <a:spAutoFit/>
          </a:bodyPr>
          <a:lstStyle/>
          <a:p>
            <a:pPr algn="ctr"/>
            <a:r>
              <a:rPr lang="en-US" sz="2400" b="1" u="sng" dirty="0" smtClean="0">
                <a:latin typeface="Adobe Ming Std L" panose="02020300000000000000" pitchFamily="18" charset="-128"/>
                <a:ea typeface="Adobe Ming Std L" panose="02020300000000000000" pitchFamily="18" charset="-128"/>
              </a:rPr>
              <a:t>What is Federal Work-Study (FWS)?</a:t>
            </a:r>
            <a:endParaRPr lang="en-US" sz="2400" b="1" u="sng" dirty="0">
              <a:latin typeface="Adobe Ming Std L" panose="02020300000000000000" pitchFamily="18" charset="-128"/>
              <a:ea typeface="Adobe Ming Std L" panose="02020300000000000000" pitchFamily="18" charset="-128"/>
            </a:endParaRPr>
          </a:p>
        </p:txBody>
      </p:sp>
      <p:sp>
        <p:nvSpPr>
          <p:cNvPr id="4" name="TextBox 3"/>
          <p:cNvSpPr txBox="1"/>
          <p:nvPr/>
        </p:nvSpPr>
        <p:spPr>
          <a:xfrm>
            <a:off x="806335" y="4284903"/>
            <a:ext cx="10741814" cy="923330"/>
          </a:xfrm>
          <a:prstGeom prst="rect">
            <a:avLst/>
          </a:prstGeom>
          <a:noFill/>
        </p:spPr>
        <p:txBody>
          <a:bodyPr wrap="square" rtlCol="0">
            <a:spAutoFit/>
          </a:bodyPr>
          <a:lstStyle/>
          <a:p>
            <a:r>
              <a:rPr lang="en-US" dirty="0"/>
              <a:t>To qualify for a Federal Work-Study award, a student must file the Free Application for Federal Student Aid (FAFSA), meet the general eligibility requirements for federal student aid, demonstrate financial need, and be enrolled or accepted for enrollment, as an undergraduate, graduate, or professional degree-seeking student.</a:t>
            </a:r>
          </a:p>
        </p:txBody>
      </p:sp>
      <p:sp>
        <p:nvSpPr>
          <p:cNvPr id="5" name="TextBox 4"/>
          <p:cNvSpPr txBox="1"/>
          <p:nvPr/>
        </p:nvSpPr>
        <p:spPr>
          <a:xfrm>
            <a:off x="897775" y="2227811"/>
            <a:ext cx="10756669" cy="923330"/>
          </a:xfrm>
          <a:prstGeom prst="rect">
            <a:avLst/>
          </a:prstGeom>
          <a:noFill/>
        </p:spPr>
        <p:txBody>
          <a:bodyPr wrap="square" rtlCol="0">
            <a:spAutoFit/>
          </a:bodyPr>
          <a:lstStyle/>
          <a:p>
            <a:r>
              <a:rPr lang="en-US" dirty="0"/>
              <a:t>Federal Work-Study provides part-time jobs for undergraduate and graduate students with financial need, allowing them to earn money to help pay education expenses. The program encourages community service work and work related to the student’s course of study.</a:t>
            </a:r>
          </a:p>
        </p:txBody>
      </p:sp>
      <p:sp>
        <p:nvSpPr>
          <p:cNvPr id="6" name="TextBox 5"/>
          <p:cNvSpPr txBox="1"/>
          <p:nvPr/>
        </p:nvSpPr>
        <p:spPr>
          <a:xfrm>
            <a:off x="806335" y="3556116"/>
            <a:ext cx="10442556" cy="461665"/>
          </a:xfrm>
          <a:prstGeom prst="rect">
            <a:avLst/>
          </a:prstGeom>
          <a:noFill/>
        </p:spPr>
        <p:txBody>
          <a:bodyPr wrap="square" rtlCol="0">
            <a:spAutoFit/>
          </a:bodyPr>
          <a:lstStyle/>
          <a:p>
            <a:pPr algn="ctr"/>
            <a:r>
              <a:rPr lang="en-US" sz="2400" b="1" u="sng" dirty="0" smtClean="0">
                <a:latin typeface="Adobe Ming Std L" panose="02020300000000000000" pitchFamily="18" charset="-128"/>
                <a:ea typeface="Adobe Ming Std L" panose="02020300000000000000" pitchFamily="18" charset="-128"/>
              </a:rPr>
              <a:t>Who qualifies for FWS?</a:t>
            </a:r>
            <a:endParaRPr lang="en-US" sz="2400" b="1" u="sng" dirty="0">
              <a:latin typeface="Adobe Ming Std L" panose="02020300000000000000" pitchFamily="18" charset="-128"/>
              <a:ea typeface="Adobe Ming Std L" panose="02020300000000000000" pitchFamily="18" charset="-128"/>
            </a:endParaRPr>
          </a:p>
        </p:txBody>
      </p:sp>
    </p:spTree>
    <p:extLst>
      <p:ext uri="{BB962C8B-B14F-4D97-AF65-F5344CB8AC3E}">
        <p14:creationId xmlns:p14="http://schemas.microsoft.com/office/powerpoint/2010/main" val="3409661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C7B5CB3-F6A7-BC47-8CB9-F0ABF2A1689F}" type="slidenum">
              <a:rPr lang="en-US" smtClean="0"/>
              <a:t>3</a:t>
            </a:fld>
            <a:endParaRPr lang="en-US"/>
          </a:p>
        </p:txBody>
      </p:sp>
      <p:sp>
        <p:nvSpPr>
          <p:cNvPr id="3" name="TextBox 2"/>
          <p:cNvSpPr txBox="1"/>
          <p:nvPr/>
        </p:nvSpPr>
        <p:spPr>
          <a:xfrm>
            <a:off x="448887" y="1762547"/>
            <a:ext cx="11007822" cy="461665"/>
          </a:xfrm>
          <a:prstGeom prst="rect">
            <a:avLst/>
          </a:prstGeom>
          <a:noFill/>
        </p:spPr>
        <p:txBody>
          <a:bodyPr wrap="square" rtlCol="0">
            <a:spAutoFit/>
          </a:bodyPr>
          <a:lstStyle/>
          <a:p>
            <a:pPr algn="ctr"/>
            <a:r>
              <a:rPr lang="en-US" sz="2400" b="1" u="sng" dirty="0" smtClean="0">
                <a:latin typeface="Adobe Ming Std L" panose="02020300000000000000" pitchFamily="18" charset="-128"/>
                <a:ea typeface="Adobe Ming Std L" panose="02020300000000000000" pitchFamily="18" charset="-128"/>
              </a:rPr>
              <a:t>How do I get a FWS student in my office/department?</a:t>
            </a:r>
            <a:endParaRPr lang="en-US" sz="2400" b="1" u="sng" dirty="0">
              <a:latin typeface="Adobe Ming Std L" panose="02020300000000000000" pitchFamily="18" charset="-128"/>
              <a:ea typeface="Adobe Ming Std L" panose="02020300000000000000" pitchFamily="18" charset="-128"/>
            </a:endParaRPr>
          </a:p>
        </p:txBody>
      </p:sp>
      <p:sp>
        <p:nvSpPr>
          <p:cNvPr id="4" name="TextBox 3"/>
          <p:cNvSpPr txBox="1"/>
          <p:nvPr/>
        </p:nvSpPr>
        <p:spPr>
          <a:xfrm>
            <a:off x="519545" y="2781414"/>
            <a:ext cx="10866505" cy="2308324"/>
          </a:xfrm>
          <a:prstGeom prst="rect">
            <a:avLst/>
          </a:prstGeom>
          <a:noFill/>
        </p:spPr>
        <p:txBody>
          <a:bodyPr wrap="square" rtlCol="0">
            <a:spAutoFit/>
          </a:bodyPr>
          <a:lstStyle/>
          <a:p>
            <a:pPr marL="342900" indent="-342900">
              <a:buFont typeface="+mj-lt"/>
              <a:buAutoNum type="arabicPeriod"/>
            </a:pPr>
            <a:r>
              <a:rPr lang="en-US" dirty="0" smtClean="0"/>
              <a:t>Request a FWS position through the FWS Office.</a:t>
            </a:r>
          </a:p>
          <a:p>
            <a:pPr lvl="1"/>
            <a:r>
              <a:rPr lang="en-US" dirty="0" smtClean="0"/>
              <a:t>Email:  </a:t>
            </a:r>
            <a:r>
              <a:rPr lang="en-US" dirty="0" smtClean="0">
                <a:hlinkClick r:id="rId2"/>
              </a:rPr>
              <a:t>FWS@untdallas.edu</a:t>
            </a:r>
            <a:r>
              <a:rPr lang="en-US" dirty="0" smtClean="0"/>
              <a:t> or</a:t>
            </a:r>
            <a:r>
              <a:rPr lang="en-US" dirty="0"/>
              <a:t> </a:t>
            </a:r>
            <a:r>
              <a:rPr lang="en-US" dirty="0" smtClean="0"/>
              <a:t>Phone:  972.338.1774 </a:t>
            </a:r>
          </a:p>
          <a:p>
            <a:pPr marL="342900" indent="-342900">
              <a:buFont typeface="+mj-lt"/>
              <a:buAutoNum type="arabicPeriod"/>
            </a:pPr>
            <a:r>
              <a:rPr lang="en-US" dirty="0" smtClean="0"/>
              <a:t>Create your job description.</a:t>
            </a:r>
          </a:p>
          <a:p>
            <a:pPr marL="342900" indent="-342900">
              <a:buFont typeface="+mj-lt"/>
              <a:buAutoNum type="arabicPeriod"/>
            </a:pPr>
            <a:r>
              <a:rPr lang="en-US" dirty="0" smtClean="0"/>
              <a:t>Post the position on the UNT Dallas website and make sure you specify you are looking for FWS students only.</a:t>
            </a:r>
          </a:p>
          <a:p>
            <a:pPr marL="342900" indent="-342900">
              <a:buFont typeface="+mj-lt"/>
              <a:buAutoNum type="arabicPeriod"/>
            </a:pPr>
            <a:r>
              <a:rPr lang="en-US" dirty="0" smtClean="0"/>
              <a:t>Notify the FWS office of the position you have posted so I can post the position on the FWS web page.</a:t>
            </a:r>
          </a:p>
          <a:p>
            <a:pPr marL="342900" indent="-342900">
              <a:buFont typeface="+mj-lt"/>
              <a:buAutoNum type="arabicPeriod"/>
            </a:pPr>
            <a:r>
              <a:rPr lang="en-US" dirty="0" smtClean="0"/>
              <a:t>Once you have applicants, but before you interview, check their eligibility with the FWS Office to ensure your candidate is hirable using FWS funds.</a:t>
            </a:r>
          </a:p>
          <a:p>
            <a:pPr marL="342900" indent="-342900">
              <a:buFont typeface="+mj-lt"/>
              <a:buAutoNum type="arabicPeriod"/>
            </a:pPr>
            <a:r>
              <a:rPr lang="en-US" dirty="0" smtClean="0"/>
              <a:t>Complete hiring process through campus HR.</a:t>
            </a:r>
          </a:p>
        </p:txBody>
      </p:sp>
    </p:spTree>
    <p:extLst>
      <p:ext uri="{BB962C8B-B14F-4D97-AF65-F5344CB8AC3E}">
        <p14:creationId xmlns:p14="http://schemas.microsoft.com/office/powerpoint/2010/main" val="3507407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C7B5CB3-F6A7-BC47-8CB9-F0ABF2A1689F}" type="slidenum">
              <a:rPr lang="en-US" smtClean="0"/>
              <a:t>4</a:t>
            </a:fld>
            <a:endParaRPr lang="en-US"/>
          </a:p>
        </p:txBody>
      </p:sp>
      <p:sp>
        <p:nvSpPr>
          <p:cNvPr id="3" name="TextBox 2"/>
          <p:cNvSpPr txBox="1"/>
          <p:nvPr/>
        </p:nvSpPr>
        <p:spPr>
          <a:xfrm>
            <a:off x="623455" y="877871"/>
            <a:ext cx="10330746" cy="461665"/>
          </a:xfrm>
          <a:prstGeom prst="rect">
            <a:avLst/>
          </a:prstGeom>
          <a:noFill/>
        </p:spPr>
        <p:txBody>
          <a:bodyPr wrap="square" rtlCol="0">
            <a:spAutoFit/>
          </a:bodyPr>
          <a:lstStyle/>
          <a:p>
            <a:pPr algn="ctr"/>
            <a:r>
              <a:rPr lang="en-US" sz="2400" b="1" u="sng" dirty="0" smtClean="0">
                <a:latin typeface="Adobe Ming Std L" panose="02020300000000000000" pitchFamily="18" charset="-128"/>
                <a:ea typeface="Adobe Ming Std L" panose="02020300000000000000" pitchFamily="18" charset="-128"/>
              </a:rPr>
              <a:t>How to hire and keep track of FWS student workers</a:t>
            </a:r>
            <a:endParaRPr lang="en-US" sz="2400" b="1" u="sng" dirty="0">
              <a:latin typeface="Adobe Ming Std L" panose="02020300000000000000" pitchFamily="18" charset="-128"/>
              <a:ea typeface="Adobe Ming Std L" panose="02020300000000000000" pitchFamily="18" charset="-128"/>
            </a:endParaRPr>
          </a:p>
        </p:txBody>
      </p:sp>
      <p:sp>
        <p:nvSpPr>
          <p:cNvPr id="4" name="TextBox 3"/>
          <p:cNvSpPr txBox="1"/>
          <p:nvPr/>
        </p:nvSpPr>
        <p:spPr>
          <a:xfrm>
            <a:off x="623455" y="1287040"/>
            <a:ext cx="10330746" cy="507831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Create </a:t>
            </a:r>
            <a:r>
              <a:rPr lang="en-US" dirty="0" err="1" smtClean="0"/>
              <a:t>ePAR</a:t>
            </a:r>
            <a:r>
              <a:rPr lang="en-US" dirty="0" smtClean="0"/>
              <a:t> to hire FWS student worker…</a:t>
            </a:r>
          </a:p>
          <a:p>
            <a:pPr marL="742950" lvl="1" indent="-285750">
              <a:buFont typeface="Wingdings" panose="05000000000000000000" pitchFamily="2" charset="2"/>
              <a:buChar char="Ø"/>
            </a:pPr>
            <a:r>
              <a:rPr lang="en-US" dirty="0" smtClean="0"/>
              <a:t>Use job code 1711 for fall</a:t>
            </a:r>
          </a:p>
          <a:p>
            <a:pPr marL="742950" lvl="1" indent="-285750">
              <a:buFont typeface="Wingdings" panose="05000000000000000000" pitchFamily="2" charset="2"/>
              <a:buChar char="Ø"/>
            </a:pPr>
            <a:r>
              <a:rPr lang="en-US" dirty="0" smtClean="0"/>
              <a:t>Use job code 1712 for spring</a:t>
            </a:r>
          </a:p>
          <a:p>
            <a:pPr marL="742950" lvl="1" indent="-285750">
              <a:buFont typeface="Wingdings" panose="05000000000000000000" pitchFamily="2" charset="2"/>
              <a:buChar char="Ø"/>
            </a:pPr>
            <a:r>
              <a:rPr lang="en-US" dirty="0" smtClean="0"/>
              <a:t>And use job code 1713 for summer.  *Please note that summer work study is never guaranteed. You must have preapproval to use FWS students during the summer.</a:t>
            </a:r>
          </a:p>
          <a:p>
            <a:pPr marL="742950" lvl="1" indent="-285750">
              <a:buFont typeface="Wingdings" panose="05000000000000000000" pitchFamily="2" charset="2"/>
              <a:buChar char="Ø"/>
            </a:pPr>
            <a:r>
              <a:rPr lang="en-US" dirty="0" smtClean="0"/>
              <a:t>Attach the signed offer letter. (Offer letter must be signed by the supervisor, the FWS Administrator, Human Resources, and the student.)</a:t>
            </a:r>
          </a:p>
          <a:p>
            <a:pPr marL="742950" lvl="1" indent="-285750">
              <a:buFont typeface="Wingdings" panose="05000000000000000000" pitchFamily="2" charset="2"/>
              <a:buChar char="Ø"/>
            </a:pPr>
            <a:r>
              <a:rPr lang="en-US" dirty="0" smtClean="0"/>
              <a:t>FWS students can work a max of 20 hours per week.</a:t>
            </a:r>
          </a:p>
          <a:p>
            <a:pPr marL="742950" lvl="1" indent="-285750">
              <a:buFont typeface="Wingdings" panose="05000000000000000000" pitchFamily="2" charset="2"/>
              <a:buChar char="Ø"/>
            </a:pPr>
            <a:r>
              <a:rPr lang="en-US" dirty="0" smtClean="0"/>
              <a:t>Departments determine the rate of pay for the position, but keep in mind that the max award for a student is $5000 for the academic year.  If you pay the student $9.00/</a:t>
            </a:r>
            <a:r>
              <a:rPr lang="en-US" dirty="0" err="1" smtClean="0"/>
              <a:t>hr</a:t>
            </a:r>
            <a:r>
              <a:rPr lang="en-US" dirty="0" smtClean="0"/>
              <a:t>, and they work 20 hours a week, they will barely make it through both fall and spring before running out of funding.</a:t>
            </a:r>
          </a:p>
          <a:p>
            <a:pPr marL="285750" indent="-285750">
              <a:buFont typeface="Arial" panose="020B0604020202020204" pitchFamily="34" charset="0"/>
              <a:buChar char="•"/>
            </a:pPr>
            <a:r>
              <a:rPr lang="en-US" dirty="0" smtClean="0"/>
              <a:t>Keep track of all time on the Departmental Payroll Template you will receive from the FWS Office.  The university currently has a $5,000 max offer for all FWS students.  Some students will be eligible, but not for the max award.  You will be responsible for calculating hours so that your student does not go over their award limit.  If they do go over their award, the department will be responsible to repay the FWS funds they were overpaid or you can create an </a:t>
            </a:r>
            <a:r>
              <a:rPr lang="en-US" dirty="0" err="1" smtClean="0"/>
              <a:t>ePAR</a:t>
            </a:r>
            <a:r>
              <a:rPr lang="en-US" dirty="0" smtClean="0"/>
              <a:t> changing the chart string and job code over to be a regular student worker.</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630253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C7B5CB3-F6A7-BC47-8CB9-F0ABF2A1689F}" type="slidenum">
              <a:rPr lang="en-US" smtClean="0"/>
              <a:t>5</a:t>
            </a:fld>
            <a:endParaRPr lang="en-US"/>
          </a:p>
        </p:txBody>
      </p:sp>
      <p:sp>
        <p:nvSpPr>
          <p:cNvPr id="4" name="TextBox 3"/>
          <p:cNvSpPr txBox="1"/>
          <p:nvPr/>
        </p:nvSpPr>
        <p:spPr>
          <a:xfrm>
            <a:off x="224444" y="1961804"/>
            <a:ext cx="4139738" cy="1477328"/>
          </a:xfrm>
          <a:prstGeom prst="rect">
            <a:avLst/>
          </a:prstGeom>
          <a:noFill/>
        </p:spPr>
        <p:txBody>
          <a:bodyPr wrap="square" rtlCol="0">
            <a:spAutoFit/>
          </a:bodyPr>
          <a:lstStyle/>
          <a:p>
            <a:r>
              <a:rPr lang="en-US" dirty="0" smtClean="0"/>
              <a:t>This is the Departmental Payroll Template.</a:t>
            </a:r>
          </a:p>
          <a:p>
            <a:r>
              <a:rPr lang="en-US" dirty="0" smtClean="0"/>
              <a:t>This template will help you manage your student’s time and ensure not going over their award.</a:t>
            </a:r>
          </a:p>
          <a:p>
            <a:endParaRPr lang="en-US" dirty="0"/>
          </a:p>
        </p:txBody>
      </p:sp>
      <p:pic>
        <p:nvPicPr>
          <p:cNvPr id="5" name="Picture 4"/>
          <p:cNvPicPr>
            <a:picLocks noChangeAspect="1"/>
          </p:cNvPicPr>
          <p:nvPr/>
        </p:nvPicPr>
        <p:blipFill>
          <a:blip r:embed="rId2"/>
          <a:stretch>
            <a:fillRect/>
          </a:stretch>
        </p:blipFill>
        <p:spPr>
          <a:xfrm>
            <a:off x="6095999" y="929680"/>
            <a:ext cx="4429743" cy="5639587"/>
          </a:xfrm>
          <a:prstGeom prst="rect">
            <a:avLst/>
          </a:prstGeom>
        </p:spPr>
      </p:pic>
    </p:spTree>
    <p:extLst>
      <p:ext uri="{BB962C8B-B14F-4D97-AF65-F5344CB8AC3E}">
        <p14:creationId xmlns:p14="http://schemas.microsoft.com/office/powerpoint/2010/main" val="752694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C7B5CB3-F6A7-BC47-8CB9-F0ABF2A1689F}" type="slidenum">
              <a:rPr lang="en-US" smtClean="0"/>
              <a:t>6</a:t>
            </a:fld>
            <a:endParaRPr lang="en-US"/>
          </a:p>
        </p:txBody>
      </p:sp>
      <p:sp>
        <p:nvSpPr>
          <p:cNvPr id="3" name="TextBox 2"/>
          <p:cNvSpPr txBox="1"/>
          <p:nvPr/>
        </p:nvSpPr>
        <p:spPr>
          <a:xfrm>
            <a:off x="1014153" y="1995055"/>
            <a:ext cx="10091651" cy="3416320"/>
          </a:xfrm>
          <a:prstGeom prst="rect">
            <a:avLst/>
          </a:prstGeom>
          <a:noFill/>
        </p:spPr>
        <p:txBody>
          <a:bodyPr wrap="square" rtlCol="0">
            <a:spAutoFit/>
          </a:bodyPr>
          <a:lstStyle/>
          <a:p>
            <a:pPr marL="285750" indent="-285750">
              <a:buFont typeface="Wingdings" panose="05000000000000000000" pitchFamily="2" charset="2"/>
              <a:buChar char="v"/>
            </a:pPr>
            <a:r>
              <a:rPr lang="en-US" dirty="0" smtClean="0"/>
              <a:t>FWS positions are for fall and spring only.  Summer is available, but under special circumstances only.</a:t>
            </a:r>
          </a:p>
          <a:p>
            <a:endParaRPr lang="en-US" dirty="0"/>
          </a:p>
          <a:p>
            <a:pPr marL="285750" indent="-285750">
              <a:buFont typeface="Wingdings" panose="05000000000000000000" pitchFamily="2" charset="2"/>
              <a:buChar char="v"/>
            </a:pPr>
            <a:r>
              <a:rPr lang="en-US" dirty="0" smtClean="0"/>
              <a:t>Fall work study award starts </a:t>
            </a:r>
            <a:r>
              <a:rPr lang="en-US" smtClean="0"/>
              <a:t>on 9/1/XX </a:t>
            </a:r>
            <a:r>
              <a:rPr lang="en-US" dirty="0" smtClean="0"/>
              <a:t>and ends on 1/15/XX </a:t>
            </a:r>
          </a:p>
          <a:p>
            <a:r>
              <a:rPr lang="en-US" dirty="0" smtClean="0"/>
              <a:t>Spring work study award starts on 1/1/XX and ends on 5/31/XX</a:t>
            </a:r>
          </a:p>
          <a:p>
            <a:endParaRPr lang="en-US" dirty="0"/>
          </a:p>
          <a:p>
            <a:pPr marL="285750" indent="-285750">
              <a:buFont typeface="Wingdings" panose="05000000000000000000" pitchFamily="2" charset="2"/>
              <a:buChar char="v"/>
            </a:pPr>
            <a:r>
              <a:rPr lang="en-US" dirty="0" smtClean="0"/>
              <a:t>An </a:t>
            </a:r>
            <a:r>
              <a:rPr lang="en-US" dirty="0" err="1" smtClean="0"/>
              <a:t>ePAR</a:t>
            </a:r>
            <a:r>
              <a:rPr lang="en-US" dirty="0" smtClean="0"/>
              <a:t> needs to be completed to start working in the fall with the fall job code (1711) and a change </a:t>
            </a:r>
            <a:r>
              <a:rPr lang="en-US" dirty="0" err="1" smtClean="0"/>
              <a:t>ePAR</a:t>
            </a:r>
            <a:r>
              <a:rPr lang="en-US" dirty="0" smtClean="0"/>
              <a:t> will need to be created if the student will continue working in the spring with the spring job code (1712).</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smtClean="0"/>
              <a:t>If you would like to keep FWS students from year to year, you will need to confirm with the FWS Office that funds are still available.  Also, you should make sure the student is STILL eligible and has submitted their renewal FAFSA.</a:t>
            </a:r>
          </a:p>
        </p:txBody>
      </p:sp>
      <p:sp>
        <p:nvSpPr>
          <p:cNvPr id="4" name="TextBox 3"/>
          <p:cNvSpPr txBox="1"/>
          <p:nvPr/>
        </p:nvSpPr>
        <p:spPr>
          <a:xfrm>
            <a:off x="897776" y="1155469"/>
            <a:ext cx="9940048" cy="461665"/>
          </a:xfrm>
          <a:prstGeom prst="rect">
            <a:avLst/>
          </a:prstGeom>
          <a:noFill/>
        </p:spPr>
        <p:txBody>
          <a:bodyPr wrap="square" rtlCol="0">
            <a:spAutoFit/>
          </a:bodyPr>
          <a:lstStyle/>
          <a:p>
            <a:pPr algn="ctr"/>
            <a:r>
              <a:rPr lang="en-US" sz="2400" b="1" u="sng" dirty="0" smtClean="0">
                <a:latin typeface="Adobe Ming Std L" panose="02020300000000000000" pitchFamily="18" charset="-128"/>
                <a:ea typeface="Adobe Ming Std L" panose="02020300000000000000" pitchFamily="18" charset="-128"/>
              </a:rPr>
              <a:t>Important notes:</a:t>
            </a:r>
            <a:endParaRPr lang="en-US" sz="2400" b="1" u="sng" dirty="0">
              <a:latin typeface="Adobe Ming Std L" panose="02020300000000000000" pitchFamily="18" charset="-128"/>
              <a:ea typeface="Adobe Ming Std L" panose="02020300000000000000" pitchFamily="18" charset="-128"/>
            </a:endParaRPr>
          </a:p>
        </p:txBody>
      </p:sp>
    </p:spTree>
    <p:extLst>
      <p:ext uri="{BB962C8B-B14F-4D97-AF65-F5344CB8AC3E}">
        <p14:creationId xmlns:p14="http://schemas.microsoft.com/office/powerpoint/2010/main" val="3080089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663</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Adobe Ming Std L</vt:lpstr>
      <vt:lpstr>Arial</vt:lpstr>
      <vt:lpstr>Bahnschrift Light Condensed</vt:lpstr>
      <vt:lpstr>Calibri</vt:lpstr>
      <vt:lpstr>Calibri Light</vt:lpstr>
      <vt:lpstr>Wingdings</vt:lpstr>
      <vt:lpstr>Office Theme</vt:lpstr>
      <vt:lpstr>Federal Work-Study Program at UNT Dallas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Toni minter</dc:creator>
  <cp:lastModifiedBy>Tasneem Ebrahimji</cp:lastModifiedBy>
  <cp:revision>23</cp:revision>
  <dcterms:created xsi:type="dcterms:W3CDTF">2018-01-04T17:25:15Z</dcterms:created>
  <dcterms:modified xsi:type="dcterms:W3CDTF">2020-11-20T15:05:16Z</dcterms:modified>
</cp:coreProperties>
</file>